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5" r:id="rId7"/>
    <p:sldId id="260" r:id="rId8"/>
    <p:sldId id="261" r:id="rId9"/>
    <p:sldId id="263" r:id="rId10"/>
    <p:sldId id="264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7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9222E-7551-4D50-A9A8-DE9D8C241348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E0B16-FC3B-4011-862C-C56F912660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959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9222E-7551-4D50-A9A8-DE9D8C241348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E0B16-FC3B-4011-862C-C56F912660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989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9222E-7551-4D50-A9A8-DE9D8C241348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E0B16-FC3B-4011-862C-C56F912660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208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9222E-7551-4D50-A9A8-DE9D8C241348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E0B16-FC3B-4011-862C-C56F912660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102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9222E-7551-4D50-A9A8-DE9D8C241348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E0B16-FC3B-4011-862C-C56F912660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035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9222E-7551-4D50-A9A8-DE9D8C241348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E0B16-FC3B-4011-862C-C56F912660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825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9222E-7551-4D50-A9A8-DE9D8C241348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E0B16-FC3B-4011-862C-C56F912660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346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9222E-7551-4D50-A9A8-DE9D8C241348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E0B16-FC3B-4011-862C-C56F912660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011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9222E-7551-4D50-A9A8-DE9D8C241348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E0B16-FC3B-4011-862C-C56F912660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5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9222E-7551-4D50-A9A8-DE9D8C241348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E0B16-FC3B-4011-862C-C56F912660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827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9222E-7551-4D50-A9A8-DE9D8C241348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E0B16-FC3B-4011-862C-C56F912660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814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79222E-7551-4D50-A9A8-DE9D8C241348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E0B16-FC3B-4011-862C-C56F912660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1322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5628" y="1337582"/>
            <a:ext cx="10515600" cy="336174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проект: 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«Как много интересного вокруг»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теме: «Формирование познавательного интереса детей в процессе изучения природных особенностей родного края».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495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01888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7091" y="1210778"/>
            <a:ext cx="11554691" cy="5432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1. ОТ РОЖДЕНИЯ ДО ШКОЛЫ. Примерная основная общеобразовательная программа дошкольного образования /Под ред. Н.Е</a:t>
            </a:r>
            <a:r>
              <a:rPr lang="ru-RU" dirty="0" smtClean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. Вераксы</a:t>
            </a:r>
            <a:r>
              <a:rPr lang="ru-RU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, Т.С. Комаровой, М.А</a:t>
            </a:r>
            <a:r>
              <a:rPr lang="ru-RU" dirty="0" smtClean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. Васильевой</a:t>
            </a:r>
            <a:r>
              <a:rPr lang="ru-RU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. – 2-е изд., </a:t>
            </a:r>
            <a:r>
              <a:rPr lang="ru-RU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испр</a:t>
            </a:r>
            <a:r>
              <a:rPr lang="ru-RU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. и доп. – М.: МОЗАИКА-СИНТЕЗ, 2011. – 336 с.</a:t>
            </a:r>
            <a:endParaRPr lang="ru-RU" sz="1600" dirty="0">
              <a:latin typeface="Calibri" panose="020F0502020204030204" pitchFamily="34" charset="0"/>
              <a:ea typeface="MS Mincho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Короткова, Н.А. Познавательно-исследовательская деятельность старших дошкольников Н.А. Короткова Ребенок в детском саду. - 2003. -№3. – с.4Лактионова, З.А., Варыгина, В.В. Поисково-познавательная работа в детском саду З. А. Лактионова, В. В. Варыгина Методист. - 2006. - №8.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3.Медведева, Т. Познавательная деятельность старших дошкольников Т. Медведева   Дошкольное воспитание. - 2006. - № 8 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4. Морозова Л.Д. «Учимся проектировать вместе или, что такое детское проектирование?» Родительская академия: организация семейного досуга и создание детско-родительских проектов: Методическое пособие для родителей. В 2-х ч. Ч.2. / под ред. Т.С. Ивановой, Н.В.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Микляевой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- М.: МГПИ, 2015. - 90 с.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5. Морозова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Л.Д. Педагогическое проектирование в ДОУ: от теории к практике. - М.: Сфера, 2016. – 122 с. 35. Морозова, Л.Д. Метод проектной деятельности в дошкольном образовательном учреждении / Л.Д. Морозова // Детский сад от А до Я. - 2012. - №2. - С. 124 -131. 36.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Микерина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А.С.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6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Методика познавательного развития детей старшего дошкольного возраста: учебно-методическое пособие. - М.: «Искра-Профи», 2013. - 106 с. 37. Ожегов, С.И. Словарь русского языка / под ред. Н.Ю. Шведовой.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7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Мирджалилова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С.С. Проектная деятельность - как средство развития познавательной инициативы / С.С.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Мирджалилова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// Молодой ученый. - 2017.- №11. - С. 54-59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8</a:t>
            </a:r>
            <a:r>
              <a:rPr lang="ru-RU" dirty="0" smtClean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. Гончарова </a:t>
            </a:r>
            <a:r>
              <a:rPr lang="ru-RU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Е.В. Региональная программа экологического образования дошкольников «Экология для малышей»</a:t>
            </a:r>
            <a:endParaRPr lang="ru-RU" sz="1600" dirty="0">
              <a:effectLst/>
              <a:latin typeface="Calibri" panose="020F0502020204030204" pitchFamily="34" charset="0"/>
              <a:ea typeface="MS Mincho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62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57959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проекта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18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6742" y="365125"/>
            <a:ext cx="7112001" cy="1325563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и задачи проекта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4696" y="1690688"/>
            <a:ext cx="1136468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познавательного интереса у детей старшего дошкольного возраста (5-6 лет) в процессе изучения природных особенностей родного края. 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 о разнообразии животного мира ХМАО-Югры, сезонных изменений в природе, взаимодействии человека и природы в условиях  Ханты-Мансийского округа.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познавательный интерес к миру природы родного края в процессе организации художественно-продуктивной деятельности  по созданию макетов.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Воспитывать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любовь к природе, личную ответственность за её сохранность.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Привлекать родителей воспитанников к совместной познавательной и творческой деятельности.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20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7998" y="-135956"/>
            <a:ext cx="6125029" cy="897618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проекта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7370" y="487025"/>
            <a:ext cx="1146628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Одной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основных задач дошкольного образования  является формирование познавательных интересов и познавательных действий ребенка в различных видах деятельности. В федеральном государственном стандарте говорится о «портрете» дошкольника как о любознательной, активной и заинтересованно познающей мир личности. 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Анализ мониторинговых процедур в группе среднего дошкольного возраста на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2019 -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уч. год по образовательным областям познавательного развития показывает, что воспитанники имеют более низкие показатели по критериям формирование представлений об объектах, свойствах, отношениях окружающего мира (16% низкого уровня).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не устанавливает элементарных причинно-следственных связей и зависимостей между объектами и явлениями, но при этом дети проявляют познавательный интерес к непосредственно воспринимаемым объектам, с интересом наблюдает за окружающим под руководством взрослого. Таким образом выявленные проблемы, могут стать причиной угасания познавательного интереса к окружающему миру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макетирования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позволяет в наглядной форме ближе познакомиться с природой родного края.</a:t>
            </a:r>
          </a:p>
        </p:txBody>
      </p:sp>
    </p:spTree>
    <p:extLst>
      <p:ext uri="{BB962C8B-B14F-4D97-AF65-F5344CB8AC3E}">
        <p14:creationId xmlns:p14="http://schemas.microsoft.com/office/powerpoint/2010/main" val="4038341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условий для реализации педагогического проекта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8655" y="1733839"/>
            <a:ext cx="11513127" cy="4705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8905" marR="38735" algn="just">
              <a:lnSpc>
                <a:spcPct val="107000"/>
              </a:lnSpc>
              <a:spcAft>
                <a:spcPts val="0"/>
              </a:spcAft>
            </a:pPr>
            <a:r>
              <a:rPr lang="ru-RU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Кадровые условия.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Воспитатель группы, прошедший обучение (в рамках семинаров, вебинаров) по темам познавательного развития дошкольников.</a:t>
            </a:r>
            <a:endParaRPr lang="ru-RU" sz="2400" dirty="0">
              <a:latin typeface="Times New Roman" panose="02020603050405020304" pitchFamily="18" charset="0"/>
              <a:ea typeface="MS Mincho"/>
              <a:cs typeface="Times New Roman" panose="02020603050405020304" pitchFamily="18" charset="0"/>
            </a:endParaRPr>
          </a:p>
          <a:p>
            <a:pPr marL="128905" marR="38735" algn="just">
              <a:lnSpc>
                <a:spcPct val="107000"/>
              </a:lnSpc>
              <a:spcAft>
                <a:spcPts val="0"/>
              </a:spcAft>
            </a:pPr>
            <a:r>
              <a:rPr lang="ru-RU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Материально-технические условия. </a:t>
            </a:r>
            <a:endParaRPr lang="ru-RU" sz="2400" dirty="0">
              <a:latin typeface="Times New Roman" panose="02020603050405020304" pitchFamily="18" charset="0"/>
              <a:ea typeface="MS Mincho"/>
              <a:cs typeface="Times New Roman" panose="02020603050405020304" pitchFamily="18" charset="0"/>
            </a:endParaRPr>
          </a:p>
          <a:p>
            <a:pPr marL="128905" marR="38735" algn="just">
              <a:lnSpc>
                <a:spcPct val="107000"/>
              </a:lnSpc>
              <a:spcAft>
                <a:spcPts val="0"/>
              </a:spcAft>
            </a:pP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Развивающая предметно- пространственная среда.</a:t>
            </a:r>
            <a:endParaRPr lang="ru-RU" sz="2400" dirty="0">
              <a:latin typeface="Times New Roman" panose="02020603050405020304" pitchFamily="18" charset="0"/>
              <a:ea typeface="MS Mincho"/>
              <a:cs typeface="Times New Roman" panose="02020603050405020304" pitchFamily="18" charset="0"/>
            </a:endParaRPr>
          </a:p>
          <a:p>
            <a:pPr marL="128905" marR="38735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Обновление уголка «Родной природы», уголка  рисования</a:t>
            </a:r>
            <a:endParaRPr lang="ru-RU" sz="2400" dirty="0">
              <a:latin typeface="Times New Roman" panose="02020603050405020304" pitchFamily="18" charset="0"/>
              <a:ea typeface="MS Mincho"/>
              <a:cs typeface="Times New Roman" panose="02020603050405020304" pitchFamily="18" charset="0"/>
            </a:endParaRPr>
          </a:p>
          <a:p>
            <a:pPr marL="128905" marR="38735" algn="just">
              <a:lnSpc>
                <a:spcPct val="107000"/>
              </a:lnSpc>
              <a:spcAft>
                <a:spcPts val="0"/>
              </a:spcAft>
            </a:pP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Интерактивное оборудование и информационные ресурсы: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фильмотека, презентации, игры экологического содержания</a:t>
            </a:r>
            <a:endParaRPr lang="ru-RU" sz="2400" dirty="0">
              <a:latin typeface="Times New Roman" panose="02020603050405020304" pitchFamily="18" charset="0"/>
              <a:ea typeface="MS Mincho"/>
              <a:cs typeface="Times New Roman" panose="02020603050405020304" pitchFamily="18" charset="0"/>
            </a:endParaRPr>
          </a:p>
          <a:p>
            <a:pPr marL="109220" marR="38735" algn="just">
              <a:spcAft>
                <a:spcPts val="0"/>
              </a:spcAft>
            </a:pP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Учебно-методические пособия: 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38735" lvl="0" indent="-342900">
              <a:spcAft>
                <a:spcPts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Гончарова Е.В. Региональная программа экологического образования дошкольников «Экология для малышей»</a:t>
            </a:r>
          </a:p>
          <a:p>
            <a:r>
              <a:rPr lang="ru-RU" sz="2400" dirty="0" smtClean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2.    </a:t>
            </a:r>
            <a:r>
              <a:rPr lang="ru-RU" sz="2400" dirty="0" err="1" smtClean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Зашихин</a:t>
            </a:r>
            <a:r>
              <a:rPr lang="ru-RU" sz="2400" dirty="0" smtClean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Е.С., </a:t>
            </a:r>
            <a:r>
              <a:rPr lang="ru-RU" sz="24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Киричек</a:t>
            </a:r>
            <a:r>
              <a:rPr lang="ru-RU" sz="24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И.А. </a:t>
            </a:r>
            <a:r>
              <a:rPr lang="ru-RU" sz="24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Проснякова</a:t>
            </a:r>
            <a:r>
              <a:rPr lang="ru-RU" sz="24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Т.Н. Моя </a:t>
            </a:r>
            <a:r>
              <a:rPr lang="ru-RU" sz="24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югра</a:t>
            </a:r>
            <a:r>
              <a:rPr lang="ru-RU" sz="24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. Край, в котором я живу.- М.:АСТ-ПРЕСС Школа ,2019.-80с.:цв. ил.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88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258327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реализации проекта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4073" y="538601"/>
            <a:ext cx="11513127" cy="6363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●Энциклопедичности. Обеспечивает отбор содержания знаний из разных областей действительности (природа, социальный мир, культура, история и т. д.).</a:t>
            </a:r>
            <a:endParaRPr lang="ru-RU" sz="2400" dirty="0">
              <a:latin typeface="Times New Roman" panose="02020603050405020304" pitchFamily="18" charset="0"/>
              <a:ea typeface="MS Mincho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●Интеграции образовательных областей в соответствии с возрастными возможностями и особенностями воспитанников и спецификой и возможностями образовательных областей.</a:t>
            </a:r>
            <a:endParaRPr lang="ru-RU" sz="2400" dirty="0">
              <a:latin typeface="Times New Roman" panose="02020603050405020304" pitchFamily="18" charset="0"/>
              <a:ea typeface="MS Mincho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●Доступности. Изложение материала понятным для дошкольников языком.</a:t>
            </a:r>
            <a:endParaRPr lang="ru-RU" sz="2400" dirty="0">
              <a:latin typeface="Times New Roman" panose="02020603050405020304" pitchFamily="18" charset="0"/>
              <a:ea typeface="MS Mincho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●Занимательности. Изучаемый материал должен быть интересным, увлекательным для детей. Этот принцип формирует и развивает у детей познавательную активность.</a:t>
            </a:r>
            <a:endParaRPr lang="ru-RU" sz="2400" dirty="0">
              <a:latin typeface="Times New Roman" panose="02020603050405020304" pitchFamily="18" charset="0"/>
              <a:ea typeface="MS Mincho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●Наглядности. Использование наглядного материала на протяжении всей работы ( фотографии, иллюстрации, карты и т. д. ).</a:t>
            </a:r>
            <a:endParaRPr lang="ru-RU" sz="2400" dirty="0">
              <a:latin typeface="Times New Roman" panose="02020603050405020304" pitchFamily="18" charset="0"/>
              <a:ea typeface="MS Mincho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●Динамики преемственных связей. На каждой возрастной ступени она означает отбор наиболее актуальных знаний и их постепенное усложнение, при этом учитывается специфика изменения социального опыта детей разного дошкольного возраста.</a:t>
            </a:r>
            <a:endParaRPr lang="ru-RU" sz="2400" dirty="0">
              <a:latin typeface="Times New Roman" panose="02020603050405020304" pitchFamily="18" charset="0"/>
              <a:ea typeface="MS Mincho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●Последовательности. Подача знаний от частного к общему, от простого к сложному, </a:t>
            </a:r>
            <a:endParaRPr lang="ru-RU" sz="2400" dirty="0">
              <a:latin typeface="Times New Roman" panose="02020603050405020304" pitchFamily="18" charset="0"/>
              <a:ea typeface="MS Mincho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●Уникальности места. Рассматривание края как уникальной ценности для людей, которые считаю его своей маленькой Родиной.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0449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819" y="52294"/>
            <a:ext cx="11513126" cy="1325563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 педагогического проекта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2931077"/>
              </p:ext>
            </p:extLst>
          </p:nvPr>
        </p:nvGraphicFramePr>
        <p:xfrm>
          <a:off x="207819" y="1076672"/>
          <a:ext cx="11787665" cy="55493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21826">
                  <a:extLst>
                    <a:ext uri="{9D8B030D-6E8A-4147-A177-3AD203B41FA5}">
                      <a16:colId xmlns:a16="http://schemas.microsoft.com/office/drawing/2014/main" val="1522015230"/>
                    </a:ext>
                  </a:extLst>
                </a:gridCol>
                <a:gridCol w="943544">
                  <a:extLst>
                    <a:ext uri="{9D8B030D-6E8A-4147-A177-3AD203B41FA5}">
                      <a16:colId xmlns:a16="http://schemas.microsoft.com/office/drawing/2014/main" val="1834986710"/>
                    </a:ext>
                  </a:extLst>
                </a:gridCol>
                <a:gridCol w="3922295">
                  <a:extLst>
                    <a:ext uri="{9D8B030D-6E8A-4147-A177-3AD203B41FA5}">
                      <a16:colId xmlns:a16="http://schemas.microsoft.com/office/drawing/2014/main" val="1897716784"/>
                    </a:ext>
                  </a:extLst>
                </a:gridCol>
              </a:tblGrid>
              <a:tr h="101194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Подготовительный этап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3283" marR="3283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3807775"/>
                  </a:ext>
                </a:extLst>
              </a:tr>
              <a:tr h="1011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Содержание деятельности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3283" marR="32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Сроки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3283" marR="32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Ожидаемый результат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3283" marR="3283" marT="0" marB="0"/>
                </a:tc>
                <a:extLst>
                  <a:ext uri="{0D108BD9-81ED-4DB2-BD59-A6C34878D82A}">
                    <a16:rowId xmlns:a16="http://schemas.microsoft.com/office/drawing/2014/main" val="3559676302"/>
                  </a:ext>
                </a:extLst>
              </a:tr>
              <a:tr h="101193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1. Подбор и анализ научно-популярной и художественной литературы по данной теме.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2Мониторинг освоения ООПДО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3. Планирование предстоящей деятельности направленной на реализацию проекта.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4. Анкетирование родителей.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5. Обеспечение дидактического комплекта для реализации проекта.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3283" marR="32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Август –сентябрь 2020г.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3283" marR="3283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Разработан план.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Анализ мониторинговых процедур по ОО «Познавательное развитие»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Список художественной литературы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Выявление интересов и способностей родителей.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3283" marR="3283" marT="0" marB="0"/>
                </a:tc>
                <a:extLst>
                  <a:ext uri="{0D108BD9-81ED-4DB2-BD59-A6C34878D82A}">
                    <a16:rowId xmlns:a16="http://schemas.microsoft.com/office/drawing/2014/main" val="3078205068"/>
                  </a:ext>
                </a:extLst>
              </a:tr>
              <a:tr h="101194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Основной этап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3283" marR="3283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9937107"/>
                  </a:ext>
                </a:extLst>
              </a:tr>
              <a:tr h="212507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1. Познавательная деятельность: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-дидактические игры, беседы,</a:t>
                      </a:r>
                      <a:r>
                        <a:rPr lang="ru-RU" sz="1400" baseline="0" dirty="0" smtClean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путешествия,</a:t>
                      </a:r>
                      <a:r>
                        <a:rPr lang="ru-RU" sz="1400" baseline="0" dirty="0" smtClean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спектакли,</a:t>
                      </a:r>
                      <a:r>
                        <a:rPr lang="ru-RU" sz="1400" baseline="0" dirty="0" smtClean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викторины</a:t>
                      </a:r>
                      <a:r>
                        <a:rPr lang="ru-RU" sz="1400" dirty="0">
                          <a:effectLst/>
                        </a:rPr>
                        <a:t>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2. Продуктивная </a:t>
                      </a:r>
                      <a:r>
                        <a:rPr lang="ru-RU" sz="1400" dirty="0" smtClean="0">
                          <a:effectLst/>
                        </a:rPr>
                        <a:t>деятельность:</a:t>
                      </a:r>
                      <a:r>
                        <a:rPr lang="ru-RU" sz="1400" baseline="0" dirty="0" smtClean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рисование,</a:t>
                      </a:r>
                      <a:r>
                        <a:rPr lang="ru-RU" sz="1400" baseline="0" dirty="0" smtClean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лепка,</a:t>
                      </a:r>
                      <a:r>
                        <a:rPr lang="ru-RU" sz="1400" baseline="0" dirty="0" smtClean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изготовление </a:t>
                      </a:r>
                      <a:r>
                        <a:rPr lang="ru-RU" sz="1400" dirty="0">
                          <a:effectLst/>
                        </a:rPr>
                        <a:t>элементов макета.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- создание макета.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3. Культурно-досуговая деятельность: </a:t>
                      </a:r>
                      <a:r>
                        <a:rPr lang="ru-RU" sz="1400" dirty="0" smtClean="0">
                          <a:effectLst/>
                        </a:rPr>
                        <a:t>театрализованные </a:t>
                      </a:r>
                      <a:r>
                        <a:rPr lang="ru-RU" sz="1400" dirty="0">
                          <a:effectLst/>
                        </a:rPr>
                        <a:t>представления на экологическую </a:t>
                      </a:r>
                      <a:r>
                        <a:rPr lang="ru-RU" sz="1400" dirty="0" smtClean="0">
                          <a:effectLst/>
                        </a:rPr>
                        <a:t>тему,</a:t>
                      </a:r>
                      <a:r>
                        <a:rPr lang="ru-RU" sz="1400" baseline="0" dirty="0" smtClean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праздники,</a:t>
                      </a:r>
                      <a:r>
                        <a:rPr lang="ru-RU" sz="1400" baseline="0" dirty="0" smtClean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экологические игры,</a:t>
                      </a:r>
                      <a:r>
                        <a:rPr lang="ru-RU" sz="1400" baseline="0" dirty="0" smtClean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игры-путешествия</a:t>
                      </a:r>
                      <a:r>
                        <a:rPr lang="ru-RU" sz="1400" dirty="0">
                          <a:effectLst/>
                        </a:rPr>
                        <a:t>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4. Формирование навыков и умений: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 совместные с родителями акции по озеленению территории ДОУ,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 работа в живом уголке группы.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3283" marR="32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Сентябрь- май 2020-2021гг.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3283" marR="3283" marT="0" marB="0" anchor="ctr"/>
                </a:tc>
                <a:tc>
                  <a:txBody>
                    <a:bodyPr/>
                    <a:lstStyle/>
                    <a:p>
                      <a:pPr marL="127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Повышение уровня представлений детей о разнообразии животного мира, сезонных изменений в природе, о взаимодействии человека и природы в условия ХМАО-Югры.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Создание макетов.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3283" marR="3283" marT="0" marB="0"/>
                </a:tc>
                <a:extLst>
                  <a:ext uri="{0D108BD9-81ED-4DB2-BD59-A6C34878D82A}">
                    <a16:rowId xmlns:a16="http://schemas.microsoft.com/office/drawing/2014/main" val="743864827"/>
                  </a:ext>
                </a:extLst>
              </a:tr>
              <a:tr h="101194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Заключительный этап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3283" marR="3283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5604900"/>
                  </a:ext>
                </a:extLst>
              </a:tr>
              <a:tr h="8095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1. Подведение итогов.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2. Организация выставки.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3. Фото, посвященные сохранению природы родного края.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4. Создание методической копилки.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5. Конкурс поделок совместно с родителями из природного материала.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3283" marR="32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Май-июнь 2021г.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3283" marR="3283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Анализ данных мониторинга.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Выставка фотоматериалов.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Выставка макетов.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Методическая копилка.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Подведение итогов конкурса совместных поделок с родителей и детей из природного материала.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3283" marR="3283" marT="0" marB="0"/>
                </a:tc>
                <a:extLst>
                  <a:ext uri="{0D108BD9-81ED-4DB2-BD59-A6C34878D82A}">
                    <a16:rowId xmlns:a16="http://schemas.microsoft.com/office/drawing/2014/main" val="28596463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272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4346" y="-13420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работы по созданию макета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7817" y="1067235"/>
            <a:ext cx="11360727" cy="55981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этап – предварительная работа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включает в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себя: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обогащение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личного опыта детей (проведение бесед, рассматривание картин, и иллюстраций, прогулки и экскурсии, чтение художественной литературы и т.д.);</a:t>
            </a:r>
            <a:endParaRPr lang="ru-RU" sz="2400" dirty="0">
              <a:latin typeface="Times New Roman" panose="02020603050405020304" pitchFamily="18" charset="0"/>
              <a:ea typeface="MS Mincho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подготовка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сбор материала для создания макета.</a:t>
            </a:r>
            <a:endParaRPr lang="ru-RU" sz="2400" dirty="0">
              <a:latin typeface="Times New Roman" panose="02020603050405020304" pitchFamily="18" charset="0"/>
              <a:ea typeface="MS Mincho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этап – изготовление основы макета и наполнение его предметным материалом</a:t>
            </a:r>
            <a:r>
              <a:rPr lang="ru-RU" sz="24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педагогов с воспитанниками на данном этапе включает элементы конструирования и художественно-изобразительного творчества в виде скульптурного моделирования из пластических материалов, формирование представлений о природных и культурных ландшафтах, искусстве архитектуры.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этап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 процессе развития и активизации игры с макетом –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созданное игровое пространство дополняется новым предметным материалом, используются предметы-заместители, педагоги совместно с детьми придумывают рассказы или сказки, которые в дальнейшем служат игровыми сюжетами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61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71158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работы над созданием макета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5"/>
          <p:cNvSpPr>
            <a:spLocks noChangeArrowheads="1"/>
          </p:cNvSpPr>
          <p:nvPr/>
        </p:nvSpPr>
        <p:spPr bwMode="auto">
          <a:xfrm>
            <a:off x="7284669" y="5276240"/>
            <a:ext cx="1333500" cy="1171575"/>
          </a:xfrm>
          <a:prstGeom prst="rect">
            <a:avLst/>
          </a:prstGeom>
          <a:solidFill>
            <a:srgbClr val="4F81BD"/>
          </a:solidFill>
          <a:ln w="25400">
            <a:solidFill>
              <a:srgbClr val="385D8A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В-Д-Р</a:t>
            </a:r>
            <a:endParaRPr kumimoji="0" lang="ru-RU" altLang="ru-RU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отбор познавательного материала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Прямоугольник 6"/>
          <p:cNvSpPr>
            <a:spLocks noChangeArrowheads="1"/>
          </p:cNvSpPr>
          <p:nvPr/>
        </p:nvSpPr>
        <p:spPr bwMode="auto">
          <a:xfrm>
            <a:off x="7284669" y="3437915"/>
            <a:ext cx="1333500" cy="1247775"/>
          </a:xfrm>
          <a:prstGeom prst="rect">
            <a:avLst/>
          </a:prstGeom>
          <a:solidFill>
            <a:srgbClr val="4F81BD"/>
          </a:solidFill>
          <a:ln w="25400">
            <a:solidFill>
              <a:srgbClr val="385D8A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В-Д-Р</a:t>
            </a:r>
            <a:endParaRPr kumimoji="0" lang="ru-RU" altLang="ru-RU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продуктивная деятельность по созданию макета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Прямоугольник 7"/>
          <p:cNvSpPr>
            <a:spLocks noChangeArrowheads="1"/>
          </p:cNvSpPr>
          <p:nvPr/>
        </p:nvSpPr>
        <p:spPr bwMode="auto">
          <a:xfrm>
            <a:off x="7284669" y="1844065"/>
            <a:ext cx="1333500" cy="1104900"/>
          </a:xfrm>
          <a:prstGeom prst="rect">
            <a:avLst/>
          </a:prstGeom>
          <a:solidFill>
            <a:srgbClr val="4F81BD"/>
          </a:solidFill>
          <a:ln w="25400">
            <a:solidFill>
              <a:srgbClr val="385D8A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В-Д-Р</a:t>
            </a:r>
            <a:endParaRPr kumimoji="0" lang="ru-RU" altLang="ru-RU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Сбор материалов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Прямоугольник 2"/>
          <p:cNvSpPr>
            <a:spLocks noChangeArrowheads="1"/>
          </p:cNvSpPr>
          <p:nvPr/>
        </p:nvSpPr>
        <p:spPr bwMode="auto">
          <a:xfrm>
            <a:off x="5312994" y="5277827"/>
            <a:ext cx="1333500" cy="1171575"/>
          </a:xfrm>
          <a:prstGeom prst="rect">
            <a:avLst/>
          </a:prstGeom>
          <a:solidFill>
            <a:srgbClr val="4F81BD"/>
          </a:solidFill>
          <a:ln w="25400">
            <a:solidFill>
              <a:srgbClr val="385D8A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В-Д</a:t>
            </a:r>
            <a:endParaRPr kumimoji="0" lang="ru-RU" altLang="ru-RU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презентация элементов макета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Прямоугольник 3"/>
          <p:cNvSpPr>
            <a:spLocks noChangeArrowheads="1"/>
          </p:cNvSpPr>
          <p:nvPr/>
        </p:nvSpPr>
        <p:spPr bwMode="auto">
          <a:xfrm>
            <a:off x="3179394" y="5277827"/>
            <a:ext cx="1333500" cy="1123950"/>
          </a:xfrm>
          <a:prstGeom prst="rect">
            <a:avLst/>
          </a:prstGeom>
          <a:solidFill>
            <a:srgbClr val="4F81BD"/>
          </a:solidFill>
          <a:ln w="25400">
            <a:solidFill>
              <a:srgbClr val="385D8A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В-Д-Р</a:t>
            </a:r>
            <a:endParaRPr kumimoji="0" lang="ru-RU" altLang="ru-RU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итоговая презентация макета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Прямоугольник 8"/>
          <p:cNvSpPr>
            <a:spLocks noChangeArrowheads="1"/>
          </p:cNvSpPr>
          <p:nvPr/>
        </p:nvSpPr>
        <p:spPr bwMode="auto">
          <a:xfrm>
            <a:off x="3179394" y="3437915"/>
            <a:ext cx="1438275" cy="1257300"/>
          </a:xfrm>
          <a:prstGeom prst="rect">
            <a:avLst/>
          </a:prstGeom>
          <a:solidFill>
            <a:srgbClr val="4F81BD"/>
          </a:solidFill>
          <a:ln w="25400">
            <a:solidFill>
              <a:srgbClr val="385D8A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В-Д</a:t>
            </a:r>
            <a:endParaRPr kumimoji="0" lang="ru-RU" altLang="ru-RU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режиссерские игры на макете, </a:t>
            </a:r>
            <a:endParaRPr kumimoji="0" lang="ru-RU" altLang="ru-RU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конкурсы, интеллектуальные игры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" name="Стрелка вправо 18"/>
          <p:cNvSpPr>
            <a:spLocks noChangeArrowheads="1"/>
          </p:cNvSpPr>
          <p:nvPr/>
        </p:nvSpPr>
        <p:spPr bwMode="auto">
          <a:xfrm rot="16200000">
            <a:off x="3633419" y="4865078"/>
            <a:ext cx="384175" cy="28575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F81BD"/>
          </a:solidFill>
          <a:ln w="25400">
            <a:solidFill>
              <a:srgbClr val="385D8A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" name="Овал 9"/>
          <p:cNvSpPr>
            <a:spLocks noChangeArrowheads="1"/>
          </p:cNvSpPr>
          <p:nvPr/>
        </p:nvSpPr>
        <p:spPr bwMode="auto">
          <a:xfrm>
            <a:off x="5198694" y="3291865"/>
            <a:ext cx="1657350" cy="150495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F79646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Алгоритм работы над созданием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макета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33" name="Группа 1"/>
          <p:cNvGrpSpPr>
            <a:grpSpLocks/>
          </p:cNvGrpSpPr>
          <p:nvPr/>
        </p:nvGrpSpPr>
        <p:grpSpPr bwMode="auto">
          <a:xfrm>
            <a:off x="3179394" y="1855177"/>
            <a:ext cx="2019300" cy="1047750"/>
            <a:chOff x="0" y="0"/>
            <a:chExt cx="20193" cy="10477"/>
          </a:xfrm>
        </p:grpSpPr>
        <p:sp>
          <p:nvSpPr>
            <p:cNvPr id="34" name="Прямоугольник 4"/>
            <p:cNvSpPr>
              <a:spLocks noChangeArrowheads="1"/>
            </p:cNvSpPr>
            <p:nvPr/>
          </p:nvSpPr>
          <p:spPr bwMode="auto">
            <a:xfrm>
              <a:off x="0" y="0"/>
              <a:ext cx="14763" cy="10477"/>
            </a:xfrm>
            <a:prstGeom prst="rect">
              <a:avLst/>
            </a:prstGeom>
            <a:solidFill>
              <a:srgbClr val="4F81BD"/>
            </a:solidFill>
            <a:ln w="25400">
              <a:solidFill>
                <a:srgbClr val="385D8A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MS Mincho"/>
                  <a:cs typeface="Times New Roman" panose="02020603050405020304" pitchFamily="18" charset="0"/>
                </a:rPr>
                <a:t>В-Д</a:t>
              </a:r>
              <a:endPara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MS Mincho"/>
                  <a:cs typeface="Times New Roman" panose="02020603050405020304" pitchFamily="18" charset="0"/>
                </a:rPr>
                <a:t>Введение в тему. Создание ситуации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Стрелка вправо 10"/>
            <p:cNvSpPr>
              <a:spLocks noChangeArrowheads="1"/>
            </p:cNvSpPr>
            <p:nvPr/>
          </p:nvSpPr>
          <p:spPr bwMode="auto">
            <a:xfrm>
              <a:off x="16192" y="4191"/>
              <a:ext cx="4001" cy="2952"/>
            </a:xfrm>
            <a:prstGeom prst="rightArrow">
              <a:avLst>
                <a:gd name="adj1" fmla="val 50000"/>
                <a:gd name="adj2" fmla="val 50016"/>
              </a:avLst>
            </a:prstGeom>
            <a:solidFill>
              <a:srgbClr val="4F81BD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6" name="Прямоугольник 11"/>
          <p:cNvSpPr>
            <a:spLocks noChangeArrowheads="1"/>
          </p:cNvSpPr>
          <p:nvPr/>
        </p:nvSpPr>
        <p:spPr bwMode="auto">
          <a:xfrm>
            <a:off x="5309819" y="1855177"/>
            <a:ext cx="1333500" cy="1104900"/>
          </a:xfrm>
          <a:prstGeom prst="rect">
            <a:avLst/>
          </a:prstGeom>
          <a:solidFill>
            <a:srgbClr val="4F81BD"/>
          </a:solidFill>
          <a:ln w="25400">
            <a:solidFill>
              <a:srgbClr val="385D8A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Д-В</a:t>
            </a:r>
            <a:endParaRPr kumimoji="0" lang="ru-RU" altLang="ru-RU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распределение обязанностей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" name="Стрелка вправо 12"/>
          <p:cNvSpPr>
            <a:spLocks noChangeArrowheads="1"/>
          </p:cNvSpPr>
          <p:nvPr/>
        </p:nvSpPr>
        <p:spPr bwMode="auto">
          <a:xfrm>
            <a:off x="6798894" y="2337777"/>
            <a:ext cx="400050" cy="295275"/>
          </a:xfrm>
          <a:prstGeom prst="rightArrow">
            <a:avLst>
              <a:gd name="adj1" fmla="val 50000"/>
              <a:gd name="adj2" fmla="val 49997"/>
            </a:avLst>
          </a:prstGeom>
          <a:solidFill>
            <a:srgbClr val="4F81BD"/>
          </a:solidFill>
          <a:ln w="25400">
            <a:solidFill>
              <a:srgbClr val="385D8A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" name="Стрелка вправо 13"/>
          <p:cNvSpPr>
            <a:spLocks noChangeArrowheads="1"/>
          </p:cNvSpPr>
          <p:nvPr/>
        </p:nvSpPr>
        <p:spPr bwMode="auto">
          <a:xfrm rot="5400000">
            <a:off x="7748220" y="3093427"/>
            <a:ext cx="400050" cy="295275"/>
          </a:xfrm>
          <a:prstGeom prst="rightArrow">
            <a:avLst>
              <a:gd name="adj1" fmla="val 50000"/>
              <a:gd name="adj2" fmla="val 49997"/>
            </a:avLst>
          </a:prstGeom>
          <a:solidFill>
            <a:srgbClr val="4F81BD"/>
          </a:solidFill>
          <a:ln w="25400">
            <a:solidFill>
              <a:srgbClr val="385D8A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" name="Стрелка вправо 14"/>
          <p:cNvSpPr>
            <a:spLocks noChangeArrowheads="1"/>
          </p:cNvSpPr>
          <p:nvPr/>
        </p:nvSpPr>
        <p:spPr bwMode="auto">
          <a:xfrm rot="10800000">
            <a:off x="6786194" y="5609615"/>
            <a:ext cx="384175" cy="28575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F81BD"/>
          </a:solidFill>
          <a:ln w="25400">
            <a:solidFill>
              <a:srgbClr val="385D8A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" name="Стрелка вправо 15"/>
          <p:cNvSpPr>
            <a:spLocks noChangeArrowheads="1"/>
          </p:cNvSpPr>
          <p:nvPr/>
        </p:nvSpPr>
        <p:spPr bwMode="auto">
          <a:xfrm rot="5400000">
            <a:off x="7742664" y="4873808"/>
            <a:ext cx="373062" cy="295275"/>
          </a:xfrm>
          <a:prstGeom prst="rightArrow">
            <a:avLst>
              <a:gd name="adj1" fmla="val 50000"/>
              <a:gd name="adj2" fmla="val 50040"/>
            </a:avLst>
          </a:prstGeom>
          <a:solidFill>
            <a:srgbClr val="4F81BD"/>
          </a:solidFill>
          <a:ln w="25400">
            <a:solidFill>
              <a:srgbClr val="385D8A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" name="Стрелка вправо 16"/>
          <p:cNvSpPr>
            <a:spLocks noChangeArrowheads="1"/>
          </p:cNvSpPr>
          <p:nvPr/>
        </p:nvSpPr>
        <p:spPr bwMode="auto">
          <a:xfrm rot="10800000">
            <a:off x="4652594" y="5673115"/>
            <a:ext cx="384175" cy="28575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F81BD"/>
          </a:solidFill>
          <a:ln w="25400">
            <a:solidFill>
              <a:srgbClr val="385D8A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Стрелка вправо 17"/>
          <p:cNvSpPr>
            <a:spLocks noChangeArrowheads="1"/>
          </p:cNvSpPr>
          <p:nvPr/>
        </p:nvSpPr>
        <p:spPr bwMode="auto">
          <a:xfrm rot="-5400000">
            <a:off x="3633419" y="3058503"/>
            <a:ext cx="384175" cy="28575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F81BD"/>
          </a:solidFill>
          <a:ln w="25400">
            <a:solidFill>
              <a:srgbClr val="385D8A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" name="Rectangle 50"/>
          <p:cNvSpPr>
            <a:spLocks noChangeArrowheads="1"/>
          </p:cNvSpPr>
          <p:nvPr/>
        </p:nvSpPr>
        <p:spPr bwMode="auto">
          <a:xfrm>
            <a:off x="2766644" y="135987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" name="Rectangle 60"/>
          <p:cNvSpPr>
            <a:spLocks noChangeArrowheads="1"/>
          </p:cNvSpPr>
          <p:nvPr/>
        </p:nvSpPr>
        <p:spPr bwMode="auto">
          <a:xfrm>
            <a:off x="2766644" y="181707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07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конечные результаты реализации проекта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1891" y="2136339"/>
            <a:ext cx="1098665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ea typeface="MS Mincho"/>
              </a:rPr>
              <a:t>	Познавательные </a:t>
            </a:r>
            <a:r>
              <a:rPr lang="ru-RU" sz="2400" dirty="0">
                <a:latin typeface="Times New Roman" panose="02020603050405020304" pitchFamily="18" charset="0"/>
                <a:ea typeface="MS Mincho"/>
              </a:rPr>
              <a:t>умения сформированы на высоком уровне; развита способность наблюдать, дети проявляют любознательность; активно занимаются познавательной деятельностью; сформированы способности понимать последствия поступков и осознавать важность соблюдения правил и норм поведения в природе; выражают любовь к родному краю; сформированы на более высоком уровне способности творчески применять полученные знания в повседневном общении с природой.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9865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1403</Words>
  <Application>Microsoft Office PowerPoint</Application>
  <PresentationFormat>Широкоэкранный</PresentationFormat>
  <Paragraphs>107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MS Mincho</vt:lpstr>
      <vt:lpstr>Times New Roman</vt:lpstr>
      <vt:lpstr>Тема Office</vt:lpstr>
      <vt:lpstr>Педагогический проект:  «Как много интересного вокруг» по теме: «Формирование познавательного интереса детей в процессе изучения природных особенностей родного края».</vt:lpstr>
      <vt:lpstr>Цель и задачи проекта</vt:lpstr>
      <vt:lpstr>Актуальность проекта </vt:lpstr>
      <vt:lpstr>Наличие условий для реализации педагогического проекта</vt:lpstr>
      <vt:lpstr>Принципы реализации проекта</vt:lpstr>
      <vt:lpstr>Этапы реализации педагогического проекта</vt:lpstr>
      <vt:lpstr>Этапы работы по созданию макета</vt:lpstr>
      <vt:lpstr>Алгоритм работы над созданием макета</vt:lpstr>
      <vt:lpstr>Ожидаемые конечные результаты реализации проекта</vt:lpstr>
      <vt:lpstr>Литература</vt:lpstr>
      <vt:lpstr>Реализация проекта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Педагогический проект:  «Как много интересного вокруг» по теме: «Формирование познавательного интереса детей в процессе изучения природных особенностей родного края».</dc:title>
  <dc:creator>Пользователь Windows</dc:creator>
  <cp:lastModifiedBy>Пользователь Windows</cp:lastModifiedBy>
  <cp:revision>14</cp:revision>
  <dcterms:created xsi:type="dcterms:W3CDTF">2020-10-06T08:17:12Z</dcterms:created>
  <dcterms:modified xsi:type="dcterms:W3CDTF">2020-10-06T09:36:18Z</dcterms:modified>
</cp:coreProperties>
</file>